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46"/>
  </p:normalViewPr>
  <p:slideViewPr>
    <p:cSldViewPr snapToGrid="0" snapToObjects="1">
      <p:cViewPr varScale="1">
        <p:scale>
          <a:sx n="86" d="100"/>
          <a:sy n="86" d="100"/>
        </p:scale>
        <p:origin x="53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63FF-DA15-594B-A056-24C4EC2DDC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88639ED-C6CD-0242-893A-7015D23BB2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0E4C839-C938-4541-9891-7CDE8EB5BED3}"/>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5" name="Footer Placeholder 4">
            <a:extLst>
              <a:ext uri="{FF2B5EF4-FFF2-40B4-BE49-F238E27FC236}">
                <a16:creationId xmlns:a16="http://schemas.microsoft.com/office/drawing/2014/main" id="{D5792536-E509-0942-99E7-476E66E60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E91C0-5C3D-2D4D-A743-F67B635499CE}"/>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3144995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F3CA-81B1-3A42-AF1D-64339BC3091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7D011D2-9513-C24D-8F8C-5AFC928E7DD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FD2EB4-BF0F-0D48-AFA7-823ACA96C04B}"/>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5" name="Footer Placeholder 4">
            <a:extLst>
              <a:ext uri="{FF2B5EF4-FFF2-40B4-BE49-F238E27FC236}">
                <a16:creationId xmlns:a16="http://schemas.microsoft.com/office/drawing/2014/main" id="{6454BF64-2541-A448-BC47-9AD0BC7EA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107B5-EFF4-2A47-90FA-E8F4D6F3A76B}"/>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474631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23F64-A1D3-A241-995C-F74F81E0F8B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4DF8E0-17BA-F44A-8AC3-564721E8078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8C2701-ED6C-B744-B447-B42DEED236A5}"/>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5" name="Footer Placeholder 4">
            <a:extLst>
              <a:ext uri="{FF2B5EF4-FFF2-40B4-BE49-F238E27FC236}">
                <a16:creationId xmlns:a16="http://schemas.microsoft.com/office/drawing/2014/main" id="{AB231963-D548-E64C-8AD9-9ED65412C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9B028-29ED-9B49-82E5-8611A645D356}"/>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245445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B7DC-8F51-954A-BE0C-9EFAA3F4B0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700012-DBE3-4D4C-943A-1A88E6E3E81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5616EB-B0E7-3845-98C7-F7FBCD82BB84}"/>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5" name="Footer Placeholder 4">
            <a:extLst>
              <a:ext uri="{FF2B5EF4-FFF2-40B4-BE49-F238E27FC236}">
                <a16:creationId xmlns:a16="http://schemas.microsoft.com/office/drawing/2014/main" id="{806CB1DD-D047-2C42-B294-0342CECAD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BC517-BCF2-EE4C-9A2B-E0BA019D527D}"/>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131588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7A35-B2E8-0241-A391-FB44974D15C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BCAAE1B-6758-1749-BE0E-BE3DDBD50F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65307FE-51EF-AF4B-9E0E-FF6184B6DFA4}"/>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5" name="Footer Placeholder 4">
            <a:extLst>
              <a:ext uri="{FF2B5EF4-FFF2-40B4-BE49-F238E27FC236}">
                <a16:creationId xmlns:a16="http://schemas.microsoft.com/office/drawing/2014/main" id="{D56EAB48-E6AB-504C-A527-A36E0E5CE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5D570-16E3-2C47-804D-C97382D1A036}"/>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229748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B31C9-DEA4-3942-BE26-DF9FC6F4AF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53E2299-1166-8D40-9173-9F8532DB8F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0221EDB-35FB-7342-A005-AA3908F1EA3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3E382A-4F7C-3C49-9926-4545E9F4558A}"/>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6" name="Footer Placeholder 5">
            <a:extLst>
              <a:ext uri="{FF2B5EF4-FFF2-40B4-BE49-F238E27FC236}">
                <a16:creationId xmlns:a16="http://schemas.microsoft.com/office/drawing/2014/main" id="{CAB2D08D-6196-7C4E-8DD9-795C163F4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9C143-9FC7-7440-B205-73A2B7D0D0A0}"/>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62120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3D44-3142-F64E-9883-0C1730A8667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F0C6618-69AB-FC49-92C6-A426911E59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08BC83-4409-0F4A-9AE4-0724BC5599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AA41491-A204-D84A-ADC6-A64468112E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A8E82D-262D-F748-A8D1-0788F9D3284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19BCEDB-29C8-564C-850F-983AE38B18B3}"/>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8" name="Footer Placeholder 7">
            <a:extLst>
              <a:ext uri="{FF2B5EF4-FFF2-40B4-BE49-F238E27FC236}">
                <a16:creationId xmlns:a16="http://schemas.microsoft.com/office/drawing/2014/main" id="{35821888-68D1-8A41-A1D5-6CFF4AF3E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43E3E7-BFEB-3344-9B6A-888532667AF5}"/>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24025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856B-71FA-D546-ACEC-815C917A14A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204C5A7-64BC-C045-970F-056CB14C41F4}"/>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4" name="Footer Placeholder 3">
            <a:extLst>
              <a:ext uri="{FF2B5EF4-FFF2-40B4-BE49-F238E27FC236}">
                <a16:creationId xmlns:a16="http://schemas.microsoft.com/office/drawing/2014/main" id="{C5B28743-3E49-114F-86CD-41D302A22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E8F3A5-C205-6F46-B2A8-E61B5716B0D7}"/>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161149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D13C5-4FAA-D545-A635-1BDDDA23F24E}"/>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3" name="Footer Placeholder 2">
            <a:extLst>
              <a:ext uri="{FF2B5EF4-FFF2-40B4-BE49-F238E27FC236}">
                <a16:creationId xmlns:a16="http://schemas.microsoft.com/office/drawing/2014/main" id="{6491495C-4142-C849-956A-CA7A040477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7256E8-DDE5-CD4E-AF80-D3CB089460FC}"/>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320417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EEE6-8B9F-044B-91C2-FC733EFB96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86E7702-2D8F-C84C-A183-1AD1ED2A86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06F0713-5058-F743-85DD-74F89ADFB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B04332-42CC-0640-8898-FC70E6BD25DF}"/>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6" name="Footer Placeholder 5">
            <a:extLst>
              <a:ext uri="{FF2B5EF4-FFF2-40B4-BE49-F238E27FC236}">
                <a16:creationId xmlns:a16="http://schemas.microsoft.com/office/drawing/2014/main" id="{884120BB-50B2-7947-8C40-FA0968DAD6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0B133-8BC9-514D-842B-4ABE83B094F2}"/>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206897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52013-00A1-7447-A87D-1E490082AF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1BA60C4-8F95-CE41-8172-D2087B9657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73B410-F47F-AF44-B9B8-09C72782D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5EF6ED-F65E-8C44-A9D2-4778C14F3772}"/>
              </a:ext>
            </a:extLst>
          </p:cNvPr>
          <p:cNvSpPr>
            <a:spLocks noGrp="1"/>
          </p:cNvSpPr>
          <p:nvPr>
            <p:ph type="dt" sz="half" idx="10"/>
          </p:nvPr>
        </p:nvSpPr>
        <p:spPr/>
        <p:txBody>
          <a:bodyPr/>
          <a:lstStyle/>
          <a:p>
            <a:fld id="{6039C6C8-41ED-5343-B901-4F44D57BA894}" type="datetimeFigureOut">
              <a:rPr lang="en-US" smtClean="0"/>
              <a:t>3/25/2021</a:t>
            </a:fld>
            <a:endParaRPr lang="en-US"/>
          </a:p>
        </p:txBody>
      </p:sp>
      <p:sp>
        <p:nvSpPr>
          <p:cNvPr id="6" name="Footer Placeholder 5">
            <a:extLst>
              <a:ext uri="{FF2B5EF4-FFF2-40B4-BE49-F238E27FC236}">
                <a16:creationId xmlns:a16="http://schemas.microsoft.com/office/drawing/2014/main" id="{9981EE16-F300-134A-96FA-690C39ACF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B5C6C-E3CC-114A-95EB-59EB56FEA175}"/>
              </a:ext>
            </a:extLst>
          </p:cNvPr>
          <p:cNvSpPr>
            <a:spLocks noGrp="1"/>
          </p:cNvSpPr>
          <p:nvPr>
            <p:ph type="sldNum" sz="quarter" idx="12"/>
          </p:nvPr>
        </p:nvSpPr>
        <p:spPr/>
        <p:txBody>
          <a:bodyPr/>
          <a:lstStyle/>
          <a:p>
            <a:fld id="{B5712F18-D853-2642-AC2F-AF35B7A6F811}" type="slidenum">
              <a:rPr lang="en-US" smtClean="0"/>
              <a:t>‹#›</a:t>
            </a:fld>
            <a:endParaRPr lang="en-US"/>
          </a:p>
        </p:txBody>
      </p:sp>
    </p:spTree>
    <p:extLst>
      <p:ext uri="{BB962C8B-B14F-4D97-AF65-F5344CB8AC3E}">
        <p14:creationId xmlns:p14="http://schemas.microsoft.com/office/powerpoint/2010/main" val="350889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91DF35-4D8E-0543-87E7-2CDF7F3594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C70980-AF5C-7A42-A1A9-3B68F7F77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E9E7A5-564D-FE4A-9E25-2143042D00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9C6C8-41ED-5343-B901-4F44D57BA894}" type="datetimeFigureOut">
              <a:rPr lang="en-US" smtClean="0"/>
              <a:t>3/25/2021</a:t>
            </a:fld>
            <a:endParaRPr lang="en-US"/>
          </a:p>
        </p:txBody>
      </p:sp>
      <p:sp>
        <p:nvSpPr>
          <p:cNvPr id="5" name="Footer Placeholder 4">
            <a:extLst>
              <a:ext uri="{FF2B5EF4-FFF2-40B4-BE49-F238E27FC236}">
                <a16:creationId xmlns:a16="http://schemas.microsoft.com/office/drawing/2014/main" id="{928C6A8A-22BA-AE44-952E-8322D5B35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C0FCD4-2165-2649-A782-98CA88CEE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12F18-D853-2642-AC2F-AF35B7A6F811}" type="slidenum">
              <a:rPr lang="en-US" smtClean="0"/>
              <a:t>‹#›</a:t>
            </a:fld>
            <a:endParaRPr lang="en-US"/>
          </a:p>
        </p:txBody>
      </p:sp>
    </p:spTree>
    <p:extLst>
      <p:ext uri="{BB962C8B-B14F-4D97-AF65-F5344CB8AC3E}">
        <p14:creationId xmlns:p14="http://schemas.microsoft.com/office/powerpoint/2010/main" val="3818235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EEB61E9-ADA0-E545-940F-27DF26FBAD39}"/>
              </a:ext>
            </a:extLst>
          </p:cNvPr>
          <p:cNvSpPr>
            <a:spLocks noGrp="1"/>
          </p:cNvSpPr>
          <p:nvPr>
            <p:ph type="ctrTitle"/>
          </p:nvPr>
        </p:nvSpPr>
        <p:spPr>
          <a:xfrm>
            <a:off x="2399234" y="2073715"/>
            <a:ext cx="6935759" cy="2993042"/>
          </a:xfrm>
        </p:spPr>
        <p:txBody>
          <a:bodyPr anchor="ctr">
            <a:normAutofit/>
          </a:bodyPr>
          <a:lstStyle/>
          <a:p>
            <a:r>
              <a:rPr lang="en-US" sz="8800">
                <a:solidFill>
                  <a:schemeClr val="bg1"/>
                </a:solidFill>
              </a:rPr>
              <a:t>Bentley Avenue</a:t>
            </a:r>
          </a:p>
        </p:txBody>
      </p:sp>
      <p:sp>
        <p:nvSpPr>
          <p:cNvPr id="3" name="Subtitle 2">
            <a:extLst>
              <a:ext uri="{FF2B5EF4-FFF2-40B4-BE49-F238E27FC236}">
                <a16:creationId xmlns:a16="http://schemas.microsoft.com/office/drawing/2014/main" id="{10DF4746-8E87-A84D-9312-3C56D4E7D147}"/>
              </a:ext>
            </a:extLst>
          </p:cNvPr>
          <p:cNvSpPr>
            <a:spLocks noGrp="1"/>
          </p:cNvSpPr>
          <p:nvPr>
            <p:ph type="subTitle" idx="1"/>
          </p:nvPr>
        </p:nvSpPr>
        <p:spPr>
          <a:xfrm>
            <a:off x="2399234" y="1369077"/>
            <a:ext cx="6935759" cy="2201159"/>
          </a:xfrm>
        </p:spPr>
        <p:txBody>
          <a:bodyPr>
            <a:normAutofit/>
          </a:bodyPr>
          <a:lstStyle/>
          <a:p>
            <a:r>
              <a:rPr lang="en-US" sz="2000">
                <a:solidFill>
                  <a:schemeClr val="bg1"/>
                </a:solidFill>
              </a:rPr>
              <a:t>SASS Proposal</a:t>
            </a:r>
          </a:p>
        </p:txBody>
      </p:sp>
      <p:sp>
        <p:nvSpPr>
          <p:cNvPr id="10" name="Rectangle 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72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6418BD2-539D-CF49-B3BD-41F39BD9C3CC}"/>
              </a:ext>
            </a:extLst>
          </p:cNvPr>
          <p:cNvSpPr>
            <a:spLocks noGrp="1"/>
          </p:cNvSpPr>
          <p:nvPr>
            <p:ph type="title"/>
          </p:nvPr>
        </p:nvSpPr>
        <p:spPr>
          <a:xfrm>
            <a:off x="1014141" y="1450655"/>
            <a:ext cx="3932030" cy="3956690"/>
          </a:xfrm>
        </p:spPr>
        <p:txBody>
          <a:bodyPr anchor="ctr">
            <a:normAutofit/>
          </a:bodyPr>
          <a:lstStyle/>
          <a:p>
            <a:r>
              <a:rPr lang="en-US" sz="8000">
                <a:solidFill>
                  <a:schemeClr val="bg1"/>
                </a:solidFill>
              </a:rPr>
              <a:t>Fontana Property Group</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E384B9-31E3-5E41-92B7-4422629F27BF}"/>
              </a:ext>
            </a:extLst>
          </p:cNvPr>
          <p:cNvSpPr>
            <a:spLocks noGrp="1"/>
          </p:cNvSpPr>
          <p:nvPr>
            <p:ph idx="1"/>
          </p:nvPr>
        </p:nvSpPr>
        <p:spPr>
          <a:xfrm>
            <a:off x="6096000" y="1108061"/>
            <a:ext cx="5008901" cy="4571972"/>
          </a:xfrm>
        </p:spPr>
        <p:txBody>
          <a:bodyPr anchor="ctr">
            <a:normAutofit/>
          </a:bodyPr>
          <a:lstStyle/>
          <a:p>
            <a:pPr marL="0" indent="0">
              <a:buNone/>
            </a:pPr>
            <a:r>
              <a:rPr lang="en-US" sz="1900">
                <a:solidFill>
                  <a:schemeClr val="bg1"/>
                </a:solidFill>
              </a:rPr>
              <a:t>We are a group of property developers and often carry out various different projects at the same time.  We currently have a 5 Bed HMO in Mansfield and a 5 bed HMO in Sutton-in-Ashfield.</a:t>
            </a:r>
          </a:p>
          <a:p>
            <a:pPr marL="0" indent="0">
              <a:buNone/>
            </a:pPr>
            <a:r>
              <a:rPr lang="en-US" sz="1900">
                <a:solidFill>
                  <a:schemeClr val="bg1"/>
                </a:solidFill>
              </a:rPr>
              <a:t>Bentley Avenue is a wonderful large 3 bedroom bungalow that has got a little run down and requires a full refurb and a tidy up of the garden.</a:t>
            </a:r>
          </a:p>
          <a:p>
            <a:pPr marL="0" indent="0">
              <a:buNone/>
            </a:pPr>
            <a:r>
              <a:rPr lang="en-US" sz="1900">
                <a:solidFill>
                  <a:schemeClr val="bg1"/>
                </a:solidFill>
              </a:rPr>
              <a:t>The full address of the property is;</a:t>
            </a:r>
          </a:p>
          <a:p>
            <a:pPr marL="0" indent="0">
              <a:buNone/>
            </a:pPr>
            <a:r>
              <a:rPr lang="en-US" sz="1900">
                <a:solidFill>
                  <a:schemeClr val="bg1"/>
                </a:solidFill>
              </a:rPr>
              <a:t>	39 Bentley Avenue</a:t>
            </a:r>
          </a:p>
          <a:p>
            <a:pPr marL="0" indent="0">
              <a:buNone/>
            </a:pPr>
            <a:r>
              <a:rPr lang="en-US" sz="1900">
                <a:solidFill>
                  <a:schemeClr val="bg1"/>
                </a:solidFill>
              </a:rPr>
              <a:t>	Bakersfiled</a:t>
            </a:r>
          </a:p>
          <a:p>
            <a:pPr marL="0" indent="0">
              <a:buNone/>
            </a:pPr>
            <a:r>
              <a:rPr lang="en-US" sz="1900">
                <a:solidFill>
                  <a:schemeClr val="bg1"/>
                </a:solidFill>
              </a:rPr>
              <a:t>	Nottingham</a:t>
            </a:r>
          </a:p>
          <a:p>
            <a:pPr marL="0" indent="0">
              <a:buNone/>
            </a:pPr>
            <a:r>
              <a:rPr lang="en-US" sz="1900">
                <a:solidFill>
                  <a:schemeClr val="bg1"/>
                </a:solidFill>
              </a:rPr>
              <a:t>	NG3 7AX</a:t>
            </a:r>
          </a:p>
        </p:txBody>
      </p:sp>
    </p:spTree>
    <p:extLst>
      <p:ext uri="{BB962C8B-B14F-4D97-AF65-F5344CB8AC3E}">
        <p14:creationId xmlns:p14="http://schemas.microsoft.com/office/powerpoint/2010/main" val="3631330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95FDE39-6FB6-734B-9B5C-28D6361FBD62}"/>
              </a:ext>
            </a:extLst>
          </p:cNvPr>
          <p:cNvSpPr>
            <a:spLocks noGrp="1"/>
          </p:cNvSpPr>
          <p:nvPr>
            <p:ph type="title"/>
          </p:nvPr>
        </p:nvSpPr>
        <p:spPr>
          <a:xfrm>
            <a:off x="1014141" y="1450655"/>
            <a:ext cx="3932030" cy="3956690"/>
          </a:xfrm>
        </p:spPr>
        <p:txBody>
          <a:bodyPr anchor="ctr">
            <a:normAutofit/>
          </a:bodyPr>
          <a:lstStyle/>
          <a:p>
            <a:r>
              <a:rPr lang="en-US" sz="7400">
                <a:solidFill>
                  <a:schemeClr val="bg1"/>
                </a:solidFill>
              </a:rPr>
              <a:t>Financials</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0A06E9-2CA3-A34D-8DD3-107B43B66F6B}"/>
              </a:ext>
            </a:extLst>
          </p:cNvPr>
          <p:cNvSpPr>
            <a:spLocks noGrp="1"/>
          </p:cNvSpPr>
          <p:nvPr>
            <p:ph idx="1"/>
          </p:nvPr>
        </p:nvSpPr>
        <p:spPr>
          <a:xfrm>
            <a:off x="6096000" y="1108061"/>
            <a:ext cx="5008901" cy="4571972"/>
          </a:xfrm>
        </p:spPr>
        <p:txBody>
          <a:bodyPr anchor="ctr">
            <a:normAutofit/>
          </a:bodyPr>
          <a:lstStyle/>
          <a:p>
            <a:pPr marL="0" indent="0">
              <a:buNone/>
            </a:pPr>
            <a:r>
              <a:rPr lang="en-US" sz="2000">
                <a:solidFill>
                  <a:schemeClr val="bg1"/>
                </a:solidFill>
              </a:rPr>
              <a:t>The proposed financial for this project are as follows;</a:t>
            </a:r>
          </a:p>
          <a:p>
            <a:pPr marL="0" indent="0">
              <a:buNone/>
            </a:pPr>
            <a:r>
              <a:rPr lang="en-US" sz="2000">
                <a:solidFill>
                  <a:schemeClr val="bg1"/>
                </a:solidFill>
              </a:rPr>
              <a:t>Price - £210,000</a:t>
            </a:r>
          </a:p>
          <a:p>
            <a:pPr marL="0" indent="0">
              <a:buNone/>
            </a:pPr>
            <a:r>
              <a:rPr lang="en-US" sz="2000">
                <a:solidFill>
                  <a:schemeClr val="bg1"/>
                </a:solidFill>
              </a:rPr>
              <a:t>Refurb - £35 – £40,000</a:t>
            </a:r>
          </a:p>
          <a:p>
            <a:pPr marL="0" indent="0">
              <a:buNone/>
            </a:pPr>
            <a:r>
              <a:rPr lang="en-US" sz="2000">
                <a:solidFill>
                  <a:schemeClr val="bg1"/>
                </a:solidFill>
              </a:rPr>
              <a:t>Resale Value - £325,000</a:t>
            </a:r>
          </a:p>
          <a:p>
            <a:pPr marL="0" indent="0">
              <a:buNone/>
            </a:pPr>
            <a:r>
              <a:rPr lang="en-US" sz="2000">
                <a:solidFill>
                  <a:schemeClr val="bg1"/>
                </a:solidFill>
              </a:rPr>
              <a:t>Profit forecast - £75,000</a:t>
            </a:r>
          </a:p>
        </p:txBody>
      </p:sp>
    </p:spTree>
    <p:extLst>
      <p:ext uri="{BB962C8B-B14F-4D97-AF65-F5344CB8AC3E}">
        <p14:creationId xmlns:p14="http://schemas.microsoft.com/office/powerpoint/2010/main" val="1834250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667631C-57AA-ED40-A604-30AB37C20A13}"/>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Proposal</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5F28E2-DB8A-E847-AFDA-DFB49428AE6F}"/>
              </a:ext>
            </a:extLst>
          </p:cNvPr>
          <p:cNvSpPr>
            <a:spLocks noGrp="1"/>
          </p:cNvSpPr>
          <p:nvPr>
            <p:ph idx="1"/>
          </p:nvPr>
        </p:nvSpPr>
        <p:spPr>
          <a:xfrm>
            <a:off x="1392667" y="2398957"/>
            <a:ext cx="9406666" cy="3526144"/>
          </a:xfrm>
        </p:spPr>
        <p:txBody>
          <a:bodyPr>
            <a:normAutofit/>
          </a:bodyPr>
          <a:lstStyle/>
          <a:p>
            <a:pPr marL="0" indent="0">
              <a:buNone/>
            </a:pPr>
            <a:r>
              <a:rPr lang="en-US" sz="2000">
                <a:solidFill>
                  <a:schemeClr val="bg1"/>
                </a:solidFill>
              </a:rPr>
              <a:t>Purchase the property using £200,000 pound which will come from my SASS pension and into Fontana Property Group Ltd.  Fontana Property Group will then purchase the bungalow giving the SASS pension first charge over the property.</a:t>
            </a:r>
          </a:p>
          <a:p>
            <a:pPr marL="0" indent="0">
              <a:buNone/>
            </a:pPr>
            <a:r>
              <a:rPr lang="en-US" sz="2000">
                <a:solidFill>
                  <a:schemeClr val="bg1"/>
                </a:solidFill>
              </a:rPr>
              <a:t>Fontana Property Group will then pay for the refurb on Bentley Avenue and once complete the bungalow will be sold.</a:t>
            </a:r>
          </a:p>
          <a:p>
            <a:pPr marL="0" indent="0">
              <a:buNone/>
            </a:pPr>
            <a:r>
              <a:rPr lang="en-US" sz="2000">
                <a:solidFill>
                  <a:schemeClr val="bg1"/>
                </a:solidFill>
              </a:rPr>
              <a:t>	2% pcm will be rolled up and repaid at the end of the loan</a:t>
            </a:r>
          </a:p>
          <a:p>
            <a:pPr marL="0" indent="0">
              <a:buNone/>
            </a:pPr>
            <a:r>
              <a:rPr lang="en-US" sz="2000">
                <a:solidFill>
                  <a:schemeClr val="bg1"/>
                </a:solidFill>
              </a:rPr>
              <a:t>	The SASS will receive a minimum of 50% of the profit on the 	project</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95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0BFBB6-E8B3-394C-A4E0-CAABF0FCB7F1}"/>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Pictures</a:t>
            </a:r>
          </a:p>
        </p:txBody>
      </p:sp>
      <p:pic>
        <p:nvPicPr>
          <p:cNvPr id="5" name="Content Placeholder 4" descr="A picture containing building, outdoor, brick, stone&#10;&#10;Description automatically generated">
            <a:extLst>
              <a:ext uri="{FF2B5EF4-FFF2-40B4-BE49-F238E27FC236}">
                <a16:creationId xmlns:a16="http://schemas.microsoft.com/office/drawing/2014/main" id="{2C9922B3-66B1-8146-A653-8660B9FDF461}"/>
              </a:ext>
            </a:extLst>
          </p:cNvPr>
          <p:cNvPicPr>
            <a:picLocks noGrp="1" noChangeAspect="1"/>
          </p:cNvPicPr>
          <p:nvPr>
            <p:ph idx="1"/>
          </p:nvPr>
        </p:nvPicPr>
        <p:blipFill rotWithShape="1">
          <a:blip r:embed="rId2"/>
          <a:srcRect l="23001" r="37293" b="3"/>
          <a:stretch/>
        </p:blipFill>
        <p:spPr>
          <a:xfrm rot="5400000">
            <a:off x="1211145" y="-571775"/>
            <a:ext cx="2010551" cy="3797570"/>
          </a:xfrm>
          <a:prstGeom prst="rect">
            <a:avLst/>
          </a:prstGeom>
        </p:spPr>
      </p:pic>
      <p:pic>
        <p:nvPicPr>
          <p:cNvPr id="11" name="Picture 10" descr="A picture containing outdoor&#10;&#10;Description automatically generated">
            <a:extLst>
              <a:ext uri="{FF2B5EF4-FFF2-40B4-BE49-F238E27FC236}">
                <a16:creationId xmlns:a16="http://schemas.microsoft.com/office/drawing/2014/main" id="{F1BDFB5B-FB53-3A49-A1A8-AC6C3061A99D}"/>
              </a:ext>
            </a:extLst>
          </p:cNvPr>
          <p:cNvPicPr>
            <a:picLocks noChangeAspect="1"/>
          </p:cNvPicPr>
          <p:nvPr/>
        </p:nvPicPr>
        <p:blipFill rotWithShape="1">
          <a:blip r:embed="rId3"/>
          <a:srcRect r="18716" b="1"/>
          <a:stretch/>
        </p:blipFill>
        <p:spPr>
          <a:xfrm rot="5400000">
            <a:off x="4043623" y="480657"/>
            <a:ext cx="4111323" cy="3793472"/>
          </a:xfrm>
          <a:prstGeom prst="rect">
            <a:avLst/>
          </a:prstGeom>
        </p:spPr>
      </p:pic>
      <p:pic>
        <p:nvPicPr>
          <p:cNvPr id="55" name="Picture 54" descr="A picture containing wall, indoor&#10;&#10;Description automatically generated">
            <a:extLst>
              <a:ext uri="{FF2B5EF4-FFF2-40B4-BE49-F238E27FC236}">
                <a16:creationId xmlns:a16="http://schemas.microsoft.com/office/drawing/2014/main" id="{F46FF52D-230A-5A4C-9E3E-15B70CCB55C7}"/>
              </a:ext>
            </a:extLst>
          </p:cNvPr>
          <p:cNvPicPr>
            <a:picLocks noChangeAspect="1"/>
          </p:cNvPicPr>
          <p:nvPr/>
        </p:nvPicPr>
        <p:blipFill rotWithShape="1">
          <a:blip r:embed="rId4"/>
          <a:srcRect l="28384" r="31913"/>
          <a:stretch/>
        </p:blipFill>
        <p:spPr>
          <a:xfrm rot="5400000">
            <a:off x="8979892" y="-571983"/>
            <a:ext cx="2010552" cy="3797984"/>
          </a:xfrm>
          <a:prstGeom prst="rect">
            <a:avLst/>
          </a:prstGeom>
        </p:spPr>
      </p:pic>
      <p:pic>
        <p:nvPicPr>
          <p:cNvPr id="45" name="Picture 44" descr="A window in a room&#10;&#10;Description automatically generated with medium confidence">
            <a:extLst>
              <a:ext uri="{FF2B5EF4-FFF2-40B4-BE49-F238E27FC236}">
                <a16:creationId xmlns:a16="http://schemas.microsoft.com/office/drawing/2014/main" id="{CFF22488-3491-DB4D-8B6F-77FF471E95A2}"/>
              </a:ext>
            </a:extLst>
          </p:cNvPr>
          <p:cNvPicPr>
            <a:picLocks noChangeAspect="1"/>
          </p:cNvPicPr>
          <p:nvPr/>
        </p:nvPicPr>
        <p:blipFill rotWithShape="1">
          <a:blip r:embed="rId5"/>
          <a:srcRect l="20990" r="39209" b="-2"/>
          <a:stretch/>
        </p:blipFill>
        <p:spPr>
          <a:xfrm rot="5400000">
            <a:off x="1208112" y="1531619"/>
            <a:ext cx="2013804" cy="3794760"/>
          </a:xfrm>
          <a:prstGeom prst="rect">
            <a:avLst/>
          </a:prstGeom>
        </p:spPr>
      </p:pic>
      <p:pic>
        <p:nvPicPr>
          <p:cNvPr id="17" name="Picture 16" descr="A picture containing indoor, window, building, tiled&#10;&#10;Description automatically generated">
            <a:extLst>
              <a:ext uri="{FF2B5EF4-FFF2-40B4-BE49-F238E27FC236}">
                <a16:creationId xmlns:a16="http://schemas.microsoft.com/office/drawing/2014/main" id="{891BCBCF-37CB-B240-9BD7-E0B2B94847C1}"/>
              </a:ext>
            </a:extLst>
          </p:cNvPr>
          <p:cNvPicPr>
            <a:picLocks noChangeAspect="1"/>
          </p:cNvPicPr>
          <p:nvPr/>
        </p:nvPicPr>
        <p:blipFill rotWithShape="1">
          <a:blip r:embed="rId6"/>
          <a:srcRect l="60486"/>
          <a:stretch/>
        </p:blipFill>
        <p:spPr>
          <a:xfrm rot="5400000">
            <a:off x="8981470" y="1533187"/>
            <a:ext cx="2000947" cy="3797983"/>
          </a:xfrm>
          <a:prstGeom prst="rect">
            <a:avLst/>
          </a:prstGeom>
        </p:spPr>
      </p:pic>
      <p:pic>
        <p:nvPicPr>
          <p:cNvPr id="59" name="Picture 58" descr="A picture containing wall, indoor&#10;&#10;Description automatically generated">
            <a:extLst>
              <a:ext uri="{FF2B5EF4-FFF2-40B4-BE49-F238E27FC236}">
                <a16:creationId xmlns:a16="http://schemas.microsoft.com/office/drawing/2014/main" id="{FABFC960-8622-F247-B9AB-DF75B4E20814}"/>
              </a:ext>
            </a:extLst>
          </p:cNvPr>
          <p:cNvPicPr>
            <a:picLocks noChangeAspect="1"/>
          </p:cNvPicPr>
          <p:nvPr/>
        </p:nvPicPr>
        <p:blipFill rotWithShape="1">
          <a:blip r:embed="rId7"/>
          <a:srcRect l="16777" r="43486" b="-2"/>
          <a:stretch/>
        </p:blipFill>
        <p:spPr>
          <a:xfrm rot="5400000">
            <a:off x="1209738" y="3633611"/>
            <a:ext cx="2010551" cy="3794760"/>
          </a:xfrm>
          <a:prstGeom prst="rect">
            <a:avLst/>
          </a:prstGeom>
        </p:spPr>
      </p:pic>
      <p:cxnSp>
        <p:nvCxnSpPr>
          <p:cNvPr id="80" name="Straight Connector 6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09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83F6-EBE5-4145-924A-765A54180A84}"/>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dirty="0">
                <a:solidFill>
                  <a:schemeClr val="tx1"/>
                </a:solidFill>
                <a:latin typeface="+mj-lt"/>
                <a:ea typeface="+mj-ea"/>
                <a:cs typeface="+mj-cs"/>
              </a:rPr>
              <a:t>Pictures cont’d</a:t>
            </a:r>
          </a:p>
        </p:txBody>
      </p:sp>
      <p:pic>
        <p:nvPicPr>
          <p:cNvPr id="5" name="Picture 4" descr="A picture containing indoor, wall&#10;&#10;Description automatically generated">
            <a:extLst>
              <a:ext uri="{FF2B5EF4-FFF2-40B4-BE49-F238E27FC236}">
                <a16:creationId xmlns:a16="http://schemas.microsoft.com/office/drawing/2014/main" id="{488C04D5-14F8-ED43-8FCC-2BFFBF959B1A}"/>
              </a:ext>
            </a:extLst>
          </p:cNvPr>
          <p:cNvPicPr>
            <a:picLocks noChangeAspect="1"/>
          </p:cNvPicPr>
          <p:nvPr/>
        </p:nvPicPr>
        <p:blipFill rotWithShape="1">
          <a:blip r:embed="rId2"/>
          <a:srcRect r="-4" b="5774"/>
          <a:stretch/>
        </p:blipFill>
        <p:spPr>
          <a:xfrm rot="5400000">
            <a:off x="-624416" y="624416"/>
            <a:ext cx="4257366" cy="3008534"/>
          </a:xfrm>
          <a:prstGeom prst="rect">
            <a:avLst/>
          </a:prstGeom>
        </p:spPr>
      </p:pic>
      <p:pic>
        <p:nvPicPr>
          <p:cNvPr id="6" name="Picture 5" descr="A picture containing wall, indoor, floor&#10;&#10;Description automatically generated">
            <a:extLst>
              <a:ext uri="{FF2B5EF4-FFF2-40B4-BE49-F238E27FC236}">
                <a16:creationId xmlns:a16="http://schemas.microsoft.com/office/drawing/2014/main" id="{994FC462-EFA6-FA46-B8EF-5F9817AA38FF}"/>
              </a:ext>
            </a:extLst>
          </p:cNvPr>
          <p:cNvPicPr>
            <a:picLocks noChangeAspect="1"/>
          </p:cNvPicPr>
          <p:nvPr/>
        </p:nvPicPr>
        <p:blipFill rotWithShape="1">
          <a:blip r:embed="rId3"/>
          <a:srcRect l="24715" r="22333" b="2"/>
          <a:stretch/>
        </p:blipFill>
        <p:spPr>
          <a:xfrm>
            <a:off x="3061261" y="10"/>
            <a:ext cx="3008534" cy="4261094"/>
          </a:xfrm>
          <a:prstGeom prst="rect">
            <a:avLst/>
          </a:prstGeom>
        </p:spPr>
      </p:pic>
      <p:pic>
        <p:nvPicPr>
          <p:cNvPr id="7" name="Picture 6" descr="A picture containing indoor, wall, floor, toilet&#10;&#10;Description automatically generated">
            <a:extLst>
              <a:ext uri="{FF2B5EF4-FFF2-40B4-BE49-F238E27FC236}">
                <a16:creationId xmlns:a16="http://schemas.microsoft.com/office/drawing/2014/main" id="{9A14DDB2-DB0E-864A-B969-6B5333DA6218}"/>
              </a:ext>
            </a:extLst>
          </p:cNvPr>
          <p:cNvPicPr>
            <a:picLocks noChangeAspect="1"/>
          </p:cNvPicPr>
          <p:nvPr/>
        </p:nvPicPr>
        <p:blipFill rotWithShape="1">
          <a:blip r:embed="rId4"/>
          <a:srcRect t="5865" r="2" b="2"/>
          <a:stretch/>
        </p:blipFill>
        <p:spPr>
          <a:xfrm rot="5400000">
            <a:off x="5496158" y="626364"/>
            <a:ext cx="4261104" cy="3008376"/>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picture containing wall, indoor&#10;&#10;Description automatically generated">
            <a:extLst>
              <a:ext uri="{FF2B5EF4-FFF2-40B4-BE49-F238E27FC236}">
                <a16:creationId xmlns:a16="http://schemas.microsoft.com/office/drawing/2014/main" id="{B9D6101B-E0D1-CA4D-A501-9A8D4DE412DA}"/>
              </a:ext>
            </a:extLst>
          </p:cNvPr>
          <p:cNvPicPr>
            <a:picLocks noGrp="1" noChangeAspect="1"/>
          </p:cNvPicPr>
          <p:nvPr>
            <p:ph idx="1"/>
          </p:nvPr>
        </p:nvPicPr>
        <p:blipFill rotWithShape="1">
          <a:blip r:embed="rId5"/>
          <a:srcRect t="5865" r="2" b="2"/>
          <a:stretch/>
        </p:blipFill>
        <p:spPr>
          <a:xfrm rot="5400000">
            <a:off x="8557260" y="626364"/>
            <a:ext cx="4261104" cy="3008376"/>
          </a:xfrm>
          <a:prstGeom prst="rect">
            <a:avLst/>
          </a:prstGeom>
        </p:spPr>
      </p:pic>
      <p:cxnSp>
        <p:nvCxnSpPr>
          <p:cNvPr id="20"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15">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17">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29653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8E7463F-6F70-4E48-B08E-B3FD30A66015}"/>
              </a:ext>
            </a:extLst>
          </p:cNvPr>
          <p:cNvSpPr>
            <a:spLocks noGrp="1"/>
          </p:cNvSpPr>
          <p:nvPr>
            <p:ph type="title"/>
          </p:nvPr>
        </p:nvSpPr>
        <p:spPr>
          <a:xfrm>
            <a:off x="1014141" y="1450655"/>
            <a:ext cx="3932030" cy="3956690"/>
          </a:xfrm>
        </p:spPr>
        <p:txBody>
          <a:bodyPr anchor="ctr">
            <a:normAutofit/>
          </a:bodyPr>
          <a:lstStyle/>
          <a:p>
            <a:r>
              <a:rPr lang="en-US" sz="5600">
                <a:solidFill>
                  <a:schemeClr val="bg1"/>
                </a:solidFill>
              </a:rPr>
              <a:t>Attachments	</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993F7FF-547E-E943-8C54-5D65EFB21377}"/>
              </a:ext>
            </a:extLst>
          </p:cNvPr>
          <p:cNvSpPr>
            <a:spLocks noGrp="1"/>
          </p:cNvSpPr>
          <p:nvPr>
            <p:ph idx="1"/>
          </p:nvPr>
        </p:nvSpPr>
        <p:spPr>
          <a:xfrm>
            <a:off x="6096000" y="1108061"/>
            <a:ext cx="5008901" cy="4571972"/>
          </a:xfrm>
        </p:spPr>
        <p:txBody>
          <a:bodyPr anchor="ctr">
            <a:normAutofit/>
          </a:bodyPr>
          <a:lstStyle/>
          <a:p>
            <a:r>
              <a:rPr lang="en-US" sz="2000">
                <a:solidFill>
                  <a:schemeClr val="bg1"/>
                </a:solidFill>
              </a:rPr>
              <a:t>RICS Valuation</a:t>
            </a:r>
          </a:p>
          <a:p>
            <a:r>
              <a:rPr lang="en-US" sz="2000">
                <a:solidFill>
                  <a:schemeClr val="bg1"/>
                </a:solidFill>
              </a:rPr>
              <a:t>Schedule of Works</a:t>
            </a:r>
          </a:p>
        </p:txBody>
      </p:sp>
    </p:spTree>
    <p:extLst>
      <p:ext uri="{BB962C8B-B14F-4D97-AF65-F5344CB8AC3E}">
        <p14:creationId xmlns:p14="http://schemas.microsoft.com/office/powerpoint/2010/main" val="102146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227</Words>
  <Application>Microsoft Office PowerPoint</Application>
  <PresentationFormat>Widescreen</PresentationFormat>
  <Paragraphs>26</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Bentley Avenue</vt:lpstr>
      <vt:lpstr>Fontana Property Group</vt:lpstr>
      <vt:lpstr>Financials</vt:lpstr>
      <vt:lpstr>Proposal</vt:lpstr>
      <vt:lpstr>Pictures</vt:lpstr>
      <vt:lpstr>Pictures cont’d</vt:lpstr>
      <vt:lpstr>Attachments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Bentley Avenue</dc:title>
  <dc:creator>Paul Wilson</dc:creator>
  <cp:lastModifiedBy>Paul Davies</cp:lastModifiedBy>
  <cp:revision>6</cp:revision>
  <dcterms:created xsi:type="dcterms:W3CDTF">2021-03-17T16:40:51Z</dcterms:created>
  <dcterms:modified xsi:type="dcterms:W3CDTF">2021-03-25T09:23:43Z</dcterms:modified>
</cp:coreProperties>
</file>